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583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9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1.png"/><Relationship Id="rId2" Type="http://schemas.openxmlformats.org/officeDocument/2006/relationships/image" Target="../media/image4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4.png"/><Relationship Id="rId2" Type="http://schemas.openxmlformats.org/officeDocument/2006/relationships/image" Target="../media/image4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8.png"/><Relationship Id="rId2" Type="http://schemas.openxmlformats.org/officeDocument/2006/relationships/image" Target="../media/image4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2.png"/><Relationship Id="rId2" Type="http://schemas.openxmlformats.org/officeDocument/2006/relationships/image" Target="../media/image4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3.png"/><Relationship Id="rId2" Type="http://schemas.openxmlformats.org/officeDocument/2006/relationships/image" Target="../media/image5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6.png"/><Relationship Id="rId2" Type="http://schemas.openxmlformats.org/officeDocument/2006/relationships/image" Target="../media/image54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9.png"/><Relationship Id="rId2" Type="http://schemas.openxmlformats.org/officeDocument/2006/relationships/image" Target="../media/image54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4.2) Expanding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  <m:r>
                              <a:rPr lang="en-GB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b="1" i="1">
                                <a:latin typeface="Cambria Math" panose="02040503050406030204" pitchFamily="18" charset="0"/>
                              </a:rPr>
                              <m:t>𝒃𝒙</m:t>
                            </m:r>
                          </m:e>
                        </m:d>
                      </m:e>
                      <m:sup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860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236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 first four terms in the binomial expansion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800" b="0" i="1" smtClean="0">
                            <a:latin typeface="Cambria Math"/>
                          </a:rPr>
                          <m:t>+</m:t>
                        </m:r>
                        <m:r>
                          <a:rPr lang="en-GB" sz="1800" b="0" i="1" smtClean="0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endParaRPr lang="en-GB" sz="1800" b="0" dirty="0">
                  <a:latin typeface="Candara" panose="020E0502030303020204" pitchFamily="34" charset="0"/>
                </a:endParaRP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State the values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for which the expansion is valid.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23605"/>
              </a:xfrm>
              <a:prstGeom prst="rect">
                <a:avLst/>
              </a:prstGeom>
              <a:blipFill>
                <a:blip r:embed="rId2"/>
                <a:stretch>
                  <a:fillRect l="-1067" t="-2488" r="-1600" b="-6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236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first four terms in the binomial expansion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/>
                          </a:rPr>
                          <m:t>4+</m:t>
                        </m:r>
                        <m:r>
                          <a:rPr lang="en-GB" i="1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State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the expansion is valid.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23605"/>
              </a:xfrm>
              <a:prstGeom prst="rect">
                <a:avLst/>
              </a:prstGeom>
              <a:blipFill>
                <a:blip r:embed="rId3"/>
                <a:stretch>
                  <a:fillRect l="-1067" t="-3000" r="-160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919664"/>
                <a:ext cx="4572001" cy="8897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2+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64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512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−…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Valid for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&lt;4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19664"/>
                <a:ext cx="4572001" cy="889795"/>
              </a:xfrm>
              <a:prstGeom prst="rect">
                <a:avLst/>
              </a:prstGeom>
              <a:blipFill>
                <a:blip r:embed="rId4"/>
                <a:stretch>
                  <a:fillRect b="-10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954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51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 first four terms in the binomial expansion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3+2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endParaRPr lang="en-GB" sz="1800" b="0" dirty="0">
                  <a:latin typeface="Candara" panose="020E0502030303020204" pitchFamily="34" charset="0"/>
                </a:endParaRP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State the values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for which the expansion is valid.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51652"/>
              </a:xfrm>
              <a:prstGeom prst="rect">
                <a:avLst/>
              </a:prstGeom>
              <a:blipFill>
                <a:blip r:embed="rId2"/>
                <a:stretch>
                  <a:fillRect l="-1067" t="-2252" r="-1600" b="-58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4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first four terms in the binomial expansion of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State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the expansion is valid.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44535"/>
              </a:xfrm>
              <a:prstGeom prst="rect">
                <a:avLst/>
              </a:prstGeom>
              <a:blipFill>
                <a:blip r:embed="rId3"/>
                <a:stretch>
                  <a:fillRect l="-1067" t="-2727" r="-1600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919664"/>
                <a:ext cx="4572001" cy="10058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Valid for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19664"/>
                <a:ext cx="4572001" cy="1005853"/>
              </a:xfrm>
              <a:prstGeom prst="rect">
                <a:avLst/>
              </a:prstGeom>
              <a:blipFill>
                <a:blip r:embed="rId4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642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30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 first three terms in ascending powers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of the series expansion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2−5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endParaRPr lang="en-GB" sz="1800" b="0" dirty="0">
                  <a:latin typeface="Candara" panose="020E0502030303020204" pitchFamily="34" charset="0"/>
                </a:endParaRP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State the values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for which the expansion is valid.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30877"/>
              </a:xfrm>
              <a:prstGeom prst="rect">
                <a:avLst/>
              </a:prstGeom>
              <a:blipFill>
                <a:blip r:embed="rId2"/>
                <a:stretch>
                  <a:fillRect l="-1067" t="-2294" r="-1600" b="-64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4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first three terms in ascending powers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the series expansion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5+2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State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the expansion is valid.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44535"/>
              </a:xfrm>
              <a:prstGeom prst="rect">
                <a:avLst/>
              </a:prstGeom>
              <a:blipFill>
                <a:blip r:embed="rId3"/>
                <a:stretch>
                  <a:fillRect l="-1067" t="-2727" r="-1600"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919664"/>
                <a:ext cx="4572001" cy="10734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Valid for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19664"/>
                <a:ext cx="4572001" cy="1073499"/>
              </a:xfrm>
              <a:prstGeom prst="rect">
                <a:avLst/>
              </a:prstGeom>
              <a:blipFill>
                <a:blip r:embed="rId4"/>
                <a:stretch>
                  <a:fillRect b="-34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931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74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Use the binomial expansion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8+9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up to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term to estimate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</m:rad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, giving your answer as a single fraction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74113"/>
              </a:xfrm>
              <a:prstGeom prst="rect">
                <a:avLst/>
              </a:prstGeom>
              <a:blipFill>
                <a:blip r:embed="rId2"/>
                <a:stretch>
                  <a:fillRect l="-1067" t="-625" r="-800" b="-8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74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the binomial expansion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9+8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up to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 to estimate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 as a single fraction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74113"/>
              </a:xfrm>
              <a:prstGeom prst="rect">
                <a:avLst/>
              </a:prstGeom>
              <a:blipFill>
                <a:blip r:embed="rId3"/>
                <a:stretch>
                  <a:fillRect l="-1067" t="-1258" r="-800" b="-94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514717"/>
                <a:ext cx="4572001" cy="612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179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514717"/>
                <a:ext cx="4572001" cy="6127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194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series expansion, in ascending powers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up to and including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5+2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67646"/>
              </a:xfrm>
              <a:prstGeom prst="rect">
                <a:avLst/>
              </a:prstGeom>
              <a:blipFill>
                <a:blip r:embed="rId2"/>
                <a:stretch>
                  <a:fillRect l="-1067" t="-2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64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series expansion, in ascending powers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up to and including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2+5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3−2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64696"/>
              </a:xfrm>
              <a:prstGeom prst="rect">
                <a:avLst/>
              </a:prstGeom>
              <a:blipFill>
                <a:blip r:embed="rId3"/>
                <a:stretch>
                  <a:fillRect l="-1067" t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919664"/>
                <a:ext cx="4572001" cy="618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1961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108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19664"/>
                <a:ext cx="4572001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742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645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percentage error in approximating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53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using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series expansion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up to and including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64522"/>
              </a:xfrm>
              <a:prstGeom prst="rect">
                <a:avLst/>
              </a:prstGeom>
              <a:blipFill>
                <a:blip r:embed="rId2"/>
                <a:stretch>
                  <a:fillRect l="-1067" t="-2857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645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percentage error in approximating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35</m:t>
                        </m:r>
                      </m:e>
                    </m:ra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using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series expansion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4−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up to and including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64522"/>
              </a:xfrm>
              <a:prstGeom prst="rect">
                <a:avLst/>
              </a:prstGeom>
              <a:blipFill>
                <a:blip r:embed="rId3"/>
                <a:stretch>
                  <a:fillRect l="-1067" t="-3448" b="-86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05126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0.000138%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05126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582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4515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State when the binomial expansion is valid: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2+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b="1" i="1" dirty="0">
                  <a:latin typeface="Cambria Math"/>
                </a:endParaRPr>
              </a:p>
              <a:p>
                <a:endParaRPr lang="en-GB" b="1" i="1" dirty="0">
                  <a:latin typeface="Cambria Math"/>
                </a:endParaRPr>
              </a:p>
              <a:p>
                <a:endParaRPr lang="en-GB" b="1" i="1" dirty="0">
                  <a:latin typeface="Cambria Math"/>
                </a:endParaRPr>
              </a:p>
              <a:p>
                <a:pPr/>
                <a:r>
                  <a:rPr lang="en-GB" b="1" i="1" dirty="0">
                    <a:latin typeface="Cambria Math"/>
                  </a:rPr>
                  <a:t/>
                </a:r>
                <a:br>
                  <a:rPr lang="en-GB" b="1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9+2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b="1" i="1" dirty="0">
                  <a:latin typeface="Cambria Math"/>
                </a:endParaRPr>
              </a:p>
              <a:p>
                <a:endParaRPr lang="en-GB" b="1" i="1" dirty="0">
                  <a:latin typeface="Cambria Math"/>
                </a:endParaRPr>
              </a:p>
              <a:p>
                <a:endParaRPr lang="en-GB" b="1" i="1" dirty="0">
                  <a:latin typeface="Cambria Math"/>
                </a:endParaRPr>
              </a:p>
              <a:p>
                <a:pPr/>
                <a:r>
                  <a:rPr lang="en-GB" b="1" i="1" dirty="0">
                    <a:latin typeface="Cambria Math"/>
                  </a:rPr>
                  <a:t/>
                </a:r>
                <a:br>
                  <a:rPr lang="en-GB" b="1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8−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b="1" i="1" dirty="0">
                  <a:latin typeface="Cambria Math"/>
                </a:endParaRPr>
              </a:p>
              <a:p>
                <a:endParaRPr lang="en-GB" b="1" i="1" dirty="0">
                  <a:latin typeface="Cambria Math"/>
                </a:endParaRPr>
              </a:p>
              <a:p>
                <a:endParaRPr lang="en-GB" b="1" i="1" dirty="0">
                  <a:latin typeface="Cambria Math"/>
                </a:endParaRPr>
              </a:p>
              <a:p>
                <a:pPr/>
                <a:r>
                  <a:rPr lang="en-GB" b="1" i="1" dirty="0">
                    <a:latin typeface="Cambria Math"/>
                  </a:rPr>
                  <a:t/>
                </a:r>
                <a:br>
                  <a:rPr lang="en-GB" b="1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5−2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b="1" i="1" dirty="0">
                  <a:latin typeface="Cambria Math"/>
                </a:endParaRPr>
              </a:p>
              <a:p>
                <a:endParaRPr lang="en-GB" b="1" i="1" dirty="0">
                  <a:latin typeface="Cambria Math"/>
                </a:endParaRPr>
              </a:p>
              <a:p>
                <a:endParaRPr lang="en-GB" b="1" i="1" dirty="0">
                  <a:latin typeface="Cambria Math"/>
                </a:endParaRPr>
              </a:p>
              <a:p>
                <a:pPr/>
                <a:r>
                  <a:rPr lang="en-GB" b="1" i="1" dirty="0">
                    <a:latin typeface="Cambria Math"/>
                  </a:rPr>
                  <a:t/>
                </a:r>
                <a:br>
                  <a:rPr lang="en-GB" b="1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16+3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451557"/>
              </a:xfrm>
              <a:prstGeom prst="rect">
                <a:avLst/>
              </a:prstGeom>
              <a:blipFill>
                <a:blip r:embed="rId2"/>
                <a:stretch>
                  <a:fillRect l="-1067" t="-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70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State when the binomial expansion is valid: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25−2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70852"/>
              </a:xfrm>
              <a:prstGeom prst="rect">
                <a:avLst/>
              </a:prstGeom>
              <a:blipFill>
                <a:blip r:embed="rId3"/>
                <a:stretch>
                  <a:fillRect l="-1067" t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398388"/>
                <a:ext cx="4572001" cy="616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98388"/>
                <a:ext cx="4572001" cy="6165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245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EF2531-2A10-4C64-A09D-F45CE72929B5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20793</TotalTime>
  <Words>743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4.2) Expanding (a+bx)^n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528</cp:revision>
  <dcterms:created xsi:type="dcterms:W3CDTF">2020-05-18T02:11:06Z</dcterms:created>
  <dcterms:modified xsi:type="dcterms:W3CDTF">2021-09-05T10:00:37Z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